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9C14A9D-98B4-6AA3-71AF-A2C7CEB635DF}" name="飯田 憲生(IIDA Noriki)" initials="憲飯" userId="S::noriki_iida790@maff.go.jp::1b95b22f-2649-4d23-91d1-3b0a8c5ea9da" providerId="AD"/>
  <p188:author id="{F0150AAA-E0EF-C475-07F3-C3A01BAC0A03}" name="佐久本 統(SAKUMOTO Toru)" initials="統佐" userId="S::toru_sakumoto950@maff.go.jp::80aca975-6d59-4797-8138-7e2af2f5ab0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201BE4-20EF-49DE-9B0F-9BB6979EC58F}" v="3" dt="2025-03-26T00:41:40.8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216" autoAdjust="0"/>
  </p:normalViewPr>
  <p:slideViewPr>
    <p:cSldViewPr snapToGrid="0">
      <p:cViewPr varScale="1">
        <p:scale>
          <a:sx n="63" d="100"/>
          <a:sy n="63" d="100"/>
        </p:scale>
        <p:origin x="2506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0375" cy="498805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805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55067FB0-E773-4B40-AB11-B7F63B9D7AD9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1425"/>
            <a:ext cx="2320925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9" tIns="46099" rIns="92199" bIns="4609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1" y="4783416"/>
            <a:ext cx="5446723" cy="3913704"/>
          </a:xfrm>
          <a:prstGeom prst="rect">
            <a:avLst/>
          </a:prstGeom>
        </p:spPr>
        <p:txBody>
          <a:bodyPr vert="horz" lIns="92199" tIns="46099" rIns="92199" bIns="4609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534"/>
            <a:ext cx="2950375" cy="498805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534"/>
            <a:ext cx="2950374" cy="498805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A7B1F58A-ECDB-4ACB-AC00-FD5DD2C6B3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33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B1F58A-ECDB-4ACB-AC00-FD5DD2C6B3C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922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5"/>
          </a:xfrm>
        </p:spPr>
        <p:txBody>
          <a:bodyPr anchor="b"/>
          <a:lstStyle>
            <a:lvl1pPr algn="ctr">
              <a:defRPr sz="274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097"/>
            </a:lvl1pPr>
            <a:lvl2pPr marL="208955" indent="0" algn="ctr">
              <a:buNone/>
              <a:defRPr sz="914"/>
            </a:lvl2pPr>
            <a:lvl3pPr marL="417909" indent="0" algn="ctr">
              <a:buNone/>
              <a:defRPr sz="823"/>
            </a:lvl3pPr>
            <a:lvl4pPr marL="626864" indent="0" algn="ctr">
              <a:buNone/>
              <a:defRPr sz="731"/>
            </a:lvl4pPr>
            <a:lvl5pPr marL="835819" indent="0" algn="ctr">
              <a:buNone/>
              <a:defRPr sz="731"/>
            </a:lvl5pPr>
            <a:lvl6pPr marL="1044773" indent="0" algn="ctr">
              <a:buNone/>
              <a:defRPr sz="731"/>
            </a:lvl6pPr>
            <a:lvl7pPr marL="1253728" indent="0" algn="ctr">
              <a:buNone/>
              <a:defRPr sz="731"/>
            </a:lvl7pPr>
            <a:lvl8pPr marL="1462683" indent="0" algn="ctr">
              <a:buNone/>
              <a:defRPr sz="731"/>
            </a:lvl8pPr>
            <a:lvl9pPr marL="1671638" indent="0" algn="ctr">
              <a:buNone/>
              <a:defRPr sz="73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0" y="55036"/>
            <a:ext cx="3833132" cy="218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23" dirty="0">
                <a:latin typeface="+mn-ea"/>
                <a:ea typeface="+mn-ea"/>
              </a:rPr>
              <a:t>機密性○情報　（保存期間</a:t>
            </a:r>
            <a:r>
              <a:rPr kumimoji="1" lang="ja-JP" altLang="en-US" sz="823" baseline="0" dirty="0">
                <a:latin typeface="+mn-ea"/>
                <a:ea typeface="+mn-ea"/>
              </a:rPr>
              <a:t> </a:t>
            </a:r>
            <a:r>
              <a:rPr kumimoji="1" lang="ja-JP" altLang="en-US" sz="823" dirty="0">
                <a:latin typeface="+mn-ea"/>
                <a:ea typeface="+mn-ea"/>
              </a:rPr>
              <a:t>： １年未満　１　３　５　</a:t>
            </a:r>
            <a:r>
              <a:rPr kumimoji="1" lang="en-US" altLang="ja-JP" sz="823" dirty="0">
                <a:latin typeface="+mn-ea"/>
                <a:ea typeface="+mn-ea"/>
              </a:rPr>
              <a:t>10</a:t>
            </a:r>
            <a:r>
              <a:rPr kumimoji="1" lang="ja-JP" altLang="en-US" sz="823" dirty="0">
                <a:latin typeface="+mn-ea"/>
                <a:ea typeface="+mn-ea"/>
              </a:rPr>
              <a:t>　</a:t>
            </a:r>
            <a:r>
              <a:rPr kumimoji="1" lang="en-US" altLang="ja-JP" sz="823" dirty="0">
                <a:latin typeface="+mn-ea"/>
                <a:ea typeface="+mn-ea"/>
              </a:rPr>
              <a:t>20</a:t>
            </a:r>
            <a:r>
              <a:rPr kumimoji="1" lang="ja-JP" altLang="en-US" sz="823" dirty="0">
                <a:latin typeface="+mn-ea"/>
                <a:ea typeface="+mn-ea"/>
              </a:rPr>
              <a:t>　</a:t>
            </a:r>
            <a:r>
              <a:rPr kumimoji="1" lang="en-US" altLang="ja-JP" sz="823" dirty="0">
                <a:latin typeface="+mn-ea"/>
                <a:ea typeface="+mn-ea"/>
              </a:rPr>
              <a:t>30</a:t>
            </a:r>
            <a:r>
              <a:rPr kumimoji="1" lang="ja-JP" altLang="en-US" sz="823" dirty="0">
                <a:latin typeface="+mn-ea"/>
                <a:ea typeface="+mn-ea"/>
              </a:rPr>
              <a:t>年）</a:t>
            </a:r>
            <a:r>
              <a:rPr kumimoji="1" lang="ja-JP" altLang="en-US" sz="823" dirty="0"/>
              <a:t>　</a:t>
            </a: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5786438" y="1"/>
            <a:ext cx="1071563" cy="218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823" dirty="0"/>
              <a:t>○○限り</a:t>
            </a:r>
            <a:endParaRPr kumimoji="1" lang="en-US" altLang="ja-JP" sz="823" dirty="0"/>
          </a:p>
        </p:txBody>
      </p:sp>
    </p:spTree>
    <p:extLst>
      <p:ext uri="{BB962C8B-B14F-4D97-AF65-F5344CB8AC3E}">
        <p14:creationId xmlns:p14="http://schemas.microsoft.com/office/powerpoint/2010/main" val="262733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002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279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10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7" y="2469622"/>
            <a:ext cx="5915025" cy="4120620"/>
          </a:xfrm>
        </p:spPr>
        <p:txBody>
          <a:bodyPr anchor="b"/>
          <a:lstStyle>
            <a:lvl1pPr>
              <a:defRPr sz="274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7" y="6629225"/>
            <a:ext cx="5915025" cy="2166937"/>
          </a:xfrm>
        </p:spPr>
        <p:txBody>
          <a:bodyPr/>
          <a:lstStyle>
            <a:lvl1pPr marL="0" indent="0">
              <a:buNone/>
              <a:defRPr sz="1097">
                <a:solidFill>
                  <a:schemeClr val="tx1">
                    <a:tint val="75000"/>
                  </a:schemeClr>
                </a:solidFill>
              </a:defRPr>
            </a:lvl1pPr>
            <a:lvl2pPr marL="208955" indent="0">
              <a:buNone/>
              <a:defRPr sz="914">
                <a:solidFill>
                  <a:schemeClr val="tx1">
                    <a:tint val="75000"/>
                  </a:schemeClr>
                </a:solidFill>
              </a:defRPr>
            </a:lvl2pPr>
            <a:lvl3pPr marL="417909" indent="0">
              <a:buNone/>
              <a:defRPr sz="823">
                <a:solidFill>
                  <a:schemeClr val="tx1">
                    <a:tint val="75000"/>
                  </a:schemeClr>
                </a:solidFill>
              </a:defRPr>
            </a:lvl3pPr>
            <a:lvl4pPr marL="626864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4pPr>
            <a:lvl5pPr marL="835819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5pPr>
            <a:lvl6pPr marL="1044773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6pPr>
            <a:lvl7pPr marL="1253728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7pPr>
            <a:lvl8pPr marL="1462683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8pPr>
            <a:lvl9pPr marL="1671638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13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16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527403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6"/>
            <a:ext cx="2901255" cy="1190095"/>
          </a:xfrm>
        </p:spPr>
        <p:txBody>
          <a:bodyPr anchor="b"/>
          <a:lstStyle>
            <a:lvl1pPr marL="0" indent="0">
              <a:buNone/>
              <a:defRPr sz="1097" b="1"/>
            </a:lvl1pPr>
            <a:lvl2pPr marL="208955" indent="0">
              <a:buNone/>
              <a:defRPr sz="914" b="1"/>
            </a:lvl2pPr>
            <a:lvl3pPr marL="417909" indent="0">
              <a:buNone/>
              <a:defRPr sz="823" b="1"/>
            </a:lvl3pPr>
            <a:lvl4pPr marL="626864" indent="0">
              <a:buNone/>
              <a:defRPr sz="731" b="1"/>
            </a:lvl4pPr>
            <a:lvl5pPr marL="835819" indent="0">
              <a:buNone/>
              <a:defRPr sz="731" b="1"/>
            </a:lvl5pPr>
            <a:lvl6pPr marL="1044773" indent="0">
              <a:buNone/>
              <a:defRPr sz="731" b="1"/>
            </a:lvl6pPr>
            <a:lvl7pPr marL="1253728" indent="0">
              <a:buNone/>
              <a:defRPr sz="731" b="1"/>
            </a:lvl7pPr>
            <a:lvl8pPr marL="1462683" indent="0">
              <a:buNone/>
              <a:defRPr sz="731" b="1"/>
            </a:lvl8pPr>
            <a:lvl9pPr marL="1671638" indent="0">
              <a:buNone/>
              <a:defRPr sz="73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4" y="2428346"/>
            <a:ext cx="2915543" cy="1190095"/>
          </a:xfrm>
        </p:spPr>
        <p:txBody>
          <a:bodyPr anchor="b"/>
          <a:lstStyle>
            <a:lvl1pPr marL="0" indent="0">
              <a:buNone/>
              <a:defRPr sz="1097" b="1"/>
            </a:lvl1pPr>
            <a:lvl2pPr marL="208955" indent="0">
              <a:buNone/>
              <a:defRPr sz="914" b="1"/>
            </a:lvl2pPr>
            <a:lvl3pPr marL="417909" indent="0">
              <a:buNone/>
              <a:defRPr sz="823" b="1"/>
            </a:lvl3pPr>
            <a:lvl4pPr marL="626864" indent="0">
              <a:buNone/>
              <a:defRPr sz="731" b="1"/>
            </a:lvl4pPr>
            <a:lvl5pPr marL="835819" indent="0">
              <a:buNone/>
              <a:defRPr sz="731" b="1"/>
            </a:lvl5pPr>
            <a:lvl6pPr marL="1044773" indent="0">
              <a:buNone/>
              <a:defRPr sz="731" b="1"/>
            </a:lvl6pPr>
            <a:lvl7pPr marL="1253728" indent="0">
              <a:buNone/>
              <a:defRPr sz="731" b="1"/>
            </a:lvl7pPr>
            <a:lvl8pPr marL="1462683" indent="0">
              <a:buNone/>
              <a:defRPr sz="731" b="1"/>
            </a:lvl8pPr>
            <a:lvl9pPr marL="1671638" indent="0">
              <a:buNone/>
              <a:defRPr sz="73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466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22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40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146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4" y="1426281"/>
            <a:ext cx="3471863" cy="7039680"/>
          </a:xfrm>
        </p:spPr>
        <p:txBody>
          <a:bodyPr/>
          <a:lstStyle>
            <a:lvl1pPr>
              <a:defRPr sz="1463"/>
            </a:lvl1pPr>
            <a:lvl2pPr>
              <a:defRPr sz="1280"/>
            </a:lvl2pPr>
            <a:lvl3pPr>
              <a:defRPr sz="1097"/>
            </a:lvl3pPr>
            <a:lvl4pPr>
              <a:defRPr sz="914"/>
            </a:lvl4pPr>
            <a:lvl5pPr>
              <a:defRPr sz="914"/>
            </a:lvl5pPr>
            <a:lvl6pPr>
              <a:defRPr sz="914"/>
            </a:lvl6pPr>
            <a:lvl7pPr>
              <a:defRPr sz="914"/>
            </a:lvl7pPr>
            <a:lvl8pPr>
              <a:defRPr sz="914"/>
            </a:lvl8pPr>
            <a:lvl9pPr>
              <a:defRPr sz="91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</p:spPr>
        <p:txBody>
          <a:bodyPr/>
          <a:lstStyle>
            <a:lvl1pPr marL="0" indent="0">
              <a:buNone/>
              <a:defRPr sz="731"/>
            </a:lvl1pPr>
            <a:lvl2pPr marL="208955" indent="0">
              <a:buNone/>
              <a:defRPr sz="640"/>
            </a:lvl2pPr>
            <a:lvl3pPr marL="417909" indent="0">
              <a:buNone/>
              <a:defRPr sz="548"/>
            </a:lvl3pPr>
            <a:lvl4pPr marL="626864" indent="0">
              <a:buNone/>
              <a:defRPr sz="457"/>
            </a:lvl4pPr>
            <a:lvl5pPr marL="835819" indent="0">
              <a:buNone/>
              <a:defRPr sz="457"/>
            </a:lvl5pPr>
            <a:lvl6pPr marL="1044773" indent="0">
              <a:buNone/>
              <a:defRPr sz="457"/>
            </a:lvl6pPr>
            <a:lvl7pPr marL="1253728" indent="0">
              <a:buNone/>
              <a:defRPr sz="457"/>
            </a:lvl7pPr>
            <a:lvl8pPr marL="1462683" indent="0">
              <a:buNone/>
              <a:defRPr sz="457"/>
            </a:lvl8pPr>
            <a:lvl9pPr marL="1671638" indent="0">
              <a:buNone/>
              <a:defRPr sz="45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383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146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4" y="1426281"/>
            <a:ext cx="3471863" cy="7039680"/>
          </a:xfrm>
        </p:spPr>
        <p:txBody>
          <a:bodyPr/>
          <a:lstStyle>
            <a:lvl1pPr marL="0" indent="0">
              <a:buNone/>
              <a:defRPr sz="1463"/>
            </a:lvl1pPr>
            <a:lvl2pPr marL="208955" indent="0">
              <a:buNone/>
              <a:defRPr sz="1280"/>
            </a:lvl2pPr>
            <a:lvl3pPr marL="417909" indent="0">
              <a:buNone/>
              <a:defRPr sz="1097"/>
            </a:lvl3pPr>
            <a:lvl4pPr marL="626864" indent="0">
              <a:buNone/>
              <a:defRPr sz="914"/>
            </a:lvl4pPr>
            <a:lvl5pPr marL="835819" indent="0">
              <a:buNone/>
              <a:defRPr sz="914"/>
            </a:lvl5pPr>
            <a:lvl6pPr marL="1044773" indent="0">
              <a:buNone/>
              <a:defRPr sz="914"/>
            </a:lvl6pPr>
            <a:lvl7pPr marL="1253728" indent="0">
              <a:buNone/>
              <a:defRPr sz="914"/>
            </a:lvl7pPr>
            <a:lvl8pPr marL="1462683" indent="0">
              <a:buNone/>
              <a:defRPr sz="914"/>
            </a:lvl8pPr>
            <a:lvl9pPr marL="1671638" indent="0">
              <a:buNone/>
              <a:defRPr sz="914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</p:spPr>
        <p:txBody>
          <a:bodyPr/>
          <a:lstStyle>
            <a:lvl1pPr marL="0" indent="0">
              <a:buNone/>
              <a:defRPr sz="731"/>
            </a:lvl1pPr>
            <a:lvl2pPr marL="208955" indent="0">
              <a:buNone/>
              <a:defRPr sz="640"/>
            </a:lvl2pPr>
            <a:lvl3pPr marL="417909" indent="0">
              <a:buNone/>
              <a:defRPr sz="548"/>
            </a:lvl3pPr>
            <a:lvl4pPr marL="626864" indent="0">
              <a:buNone/>
              <a:defRPr sz="457"/>
            </a:lvl4pPr>
            <a:lvl5pPr marL="835819" indent="0">
              <a:buNone/>
              <a:defRPr sz="457"/>
            </a:lvl5pPr>
            <a:lvl6pPr marL="1044773" indent="0">
              <a:buNone/>
              <a:defRPr sz="457"/>
            </a:lvl6pPr>
            <a:lvl7pPr marL="1253728" indent="0">
              <a:buNone/>
              <a:defRPr sz="457"/>
            </a:lvl7pPr>
            <a:lvl8pPr marL="1462683" indent="0">
              <a:buNone/>
              <a:defRPr sz="457"/>
            </a:lvl8pPr>
            <a:lvl9pPr marL="1671638" indent="0">
              <a:buNone/>
              <a:defRPr sz="45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DDDA-D0E9-49A8-AE64-4780946CB66F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57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9" y="527403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2DDDA-D0E9-49A8-AE64-4780946CB66F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4" y="9181396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A7DAE-B1A8-49FD-A74C-0F3ACDC125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02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17909" rtl="0" eaLnBrk="1" latinLnBrk="0" hangingPunct="1">
        <a:lnSpc>
          <a:spcPct val="90000"/>
        </a:lnSpc>
        <a:spcBef>
          <a:spcPct val="0"/>
        </a:spcBef>
        <a:buNone/>
        <a:defRPr kumimoji="1" sz="20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4478" indent="-104478" algn="l" defTabSz="417909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kumimoji="1" sz="1280" kern="1200">
          <a:solidFill>
            <a:schemeClr val="tx1"/>
          </a:solidFill>
          <a:latin typeface="+mn-lt"/>
          <a:ea typeface="+mn-ea"/>
          <a:cs typeface="+mn-cs"/>
        </a:defRPr>
      </a:lvl1pPr>
      <a:lvl2pPr marL="313432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kumimoji="1" sz="1097" kern="1200">
          <a:solidFill>
            <a:schemeClr val="tx1"/>
          </a:solidFill>
          <a:latin typeface="+mn-lt"/>
          <a:ea typeface="+mn-ea"/>
          <a:cs typeface="+mn-cs"/>
        </a:defRPr>
      </a:lvl2pPr>
      <a:lvl3pPr marL="522387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kumimoji="1" sz="914" kern="1200">
          <a:solidFill>
            <a:schemeClr val="tx1"/>
          </a:solidFill>
          <a:latin typeface="+mn-lt"/>
          <a:ea typeface="+mn-ea"/>
          <a:cs typeface="+mn-cs"/>
        </a:defRPr>
      </a:lvl3pPr>
      <a:lvl4pPr marL="731342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kumimoji="1" sz="823" kern="1200">
          <a:solidFill>
            <a:schemeClr val="tx1"/>
          </a:solidFill>
          <a:latin typeface="+mn-lt"/>
          <a:ea typeface="+mn-ea"/>
          <a:cs typeface="+mn-cs"/>
        </a:defRPr>
      </a:lvl4pPr>
      <a:lvl5pPr marL="940297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kumimoji="1" sz="823" kern="1200">
          <a:solidFill>
            <a:schemeClr val="tx1"/>
          </a:solidFill>
          <a:latin typeface="+mn-lt"/>
          <a:ea typeface="+mn-ea"/>
          <a:cs typeface="+mn-cs"/>
        </a:defRPr>
      </a:lvl5pPr>
      <a:lvl6pPr marL="1149251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kumimoji="1" sz="823" kern="1200">
          <a:solidFill>
            <a:schemeClr val="tx1"/>
          </a:solidFill>
          <a:latin typeface="+mn-lt"/>
          <a:ea typeface="+mn-ea"/>
          <a:cs typeface="+mn-cs"/>
        </a:defRPr>
      </a:lvl6pPr>
      <a:lvl7pPr marL="1358206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kumimoji="1" sz="823" kern="1200">
          <a:solidFill>
            <a:schemeClr val="tx1"/>
          </a:solidFill>
          <a:latin typeface="+mn-lt"/>
          <a:ea typeface="+mn-ea"/>
          <a:cs typeface="+mn-cs"/>
        </a:defRPr>
      </a:lvl7pPr>
      <a:lvl8pPr marL="1567161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kumimoji="1" sz="823" kern="1200">
          <a:solidFill>
            <a:schemeClr val="tx1"/>
          </a:solidFill>
          <a:latin typeface="+mn-lt"/>
          <a:ea typeface="+mn-ea"/>
          <a:cs typeface="+mn-cs"/>
        </a:defRPr>
      </a:lvl8pPr>
      <a:lvl9pPr marL="1776115" indent="-104478" algn="l" defTabSz="41790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kumimoji="1" sz="8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909" rtl="0" eaLnBrk="1" latinLnBrk="0" hangingPunct="1">
        <a:defRPr kumimoji="1" sz="823" kern="1200">
          <a:solidFill>
            <a:schemeClr val="tx1"/>
          </a:solidFill>
          <a:latin typeface="+mn-lt"/>
          <a:ea typeface="+mn-ea"/>
          <a:cs typeface="+mn-cs"/>
        </a:defRPr>
      </a:lvl1pPr>
      <a:lvl2pPr marL="208955" algn="l" defTabSz="417909" rtl="0" eaLnBrk="1" latinLnBrk="0" hangingPunct="1">
        <a:defRPr kumimoji="1" sz="823" kern="1200">
          <a:solidFill>
            <a:schemeClr val="tx1"/>
          </a:solidFill>
          <a:latin typeface="+mn-lt"/>
          <a:ea typeface="+mn-ea"/>
          <a:cs typeface="+mn-cs"/>
        </a:defRPr>
      </a:lvl2pPr>
      <a:lvl3pPr marL="417909" algn="l" defTabSz="417909" rtl="0" eaLnBrk="1" latinLnBrk="0" hangingPunct="1">
        <a:defRPr kumimoji="1" sz="823" kern="1200">
          <a:solidFill>
            <a:schemeClr val="tx1"/>
          </a:solidFill>
          <a:latin typeface="+mn-lt"/>
          <a:ea typeface="+mn-ea"/>
          <a:cs typeface="+mn-cs"/>
        </a:defRPr>
      </a:lvl3pPr>
      <a:lvl4pPr marL="626864" algn="l" defTabSz="417909" rtl="0" eaLnBrk="1" latinLnBrk="0" hangingPunct="1">
        <a:defRPr kumimoji="1" sz="823" kern="1200">
          <a:solidFill>
            <a:schemeClr val="tx1"/>
          </a:solidFill>
          <a:latin typeface="+mn-lt"/>
          <a:ea typeface="+mn-ea"/>
          <a:cs typeface="+mn-cs"/>
        </a:defRPr>
      </a:lvl4pPr>
      <a:lvl5pPr marL="835819" algn="l" defTabSz="417909" rtl="0" eaLnBrk="1" latinLnBrk="0" hangingPunct="1">
        <a:defRPr kumimoji="1" sz="823" kern="1200">
          <a:solidFill>
            <a:schemeClr val="tx1"/>
          </a:solidFill>
          <a:latin typeface="+mn-lt"/>
          <a:ea typeface="+mn-ea"/>
          <a:cs typeface="+mn-cs"/>
        </a:defRPr>
      </a:lvl5pPr>
      <a:lvl6pPr marL="1044773" algn="l" defTabSz="417909" rtl="0" eaLnBrk="1" latinLnBrk="0" hangingPunct="1">
        <a:defRPr kumimoji="1" sz="823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8" algn="l" defTabSz="417909" rtl="0" eaLnBrk="1" latinLnBrk="0" hangingPunct="1">
        <a:defRPr kumimoji="1" sz="823" kern="1200">
          <a:solidFill>
            <a:schemeClr val="tx1"/>
          </a:solidFill>
          <a:latin typeface="+mn-lt"/>
          <a:ea typeface="+mn-ea"/>
          <a:cs typeface="+mn-cs"/>
        </a:defRPr>
      </a:lvl7pPr>
      <a:lvl8pPr marL="1462683" algn="l" defTabSz="417909" rtl="0" eaLnBrk="1" latinLnBrk="0" hangingPunct="1">
        <a:defRPr kumimoji="1" sz="823" kern="1200">
          <a:solidFill>
            <a:schemeClr val="tx1"/>
          </a:solidFill>
          <a:latin typeface="+mn-lt"/>
          <a:ea typeface="+mn-ea"/>
          <a:cs typeface="+mn-cs"/>
        </a:defRPr>
      </a:lvl8pPr>
      <a:lvl9pPr marL="1671638" algn="l" defTabSz="417909" rtl="0" eaLnBrk="1" latinLnBrk="0" hangingPunct="1">
        <a:defRPr kumimoji="1" sz="8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jpeg"/><Relationship Id="rId18" Type="http://schemas.openxmlformats.org/officeDocument/2006/relationships/image" Target="../media/image15.png"/><Relationship Id="rId3" Type="http://schemas.openxmlformats.org/officeDocument/2006/relationships/image" Target="../media/image1.jpeg"/><Relationship Id="rId21" Type="http://schemas.openxmlformats.org/officeDocument/2006/relationships/image" Target="../media/image18.png"/><Relationship Id="rId7" Type="http://schemas.microsoft.com/office/2007/relationships/hdphoto" Target="../media/hdphoto1.wdp"/><Relationship Id="rId12" Type="http://schemas.openxmlformats.org/officeDocument/2006/relationships/image" Target="../media/image9.jpeg"/><Relationship Id="rId17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8.jpeg"/><Relationship Id="rId5" Type="http://schemas.openxmlformats.org/officeDocument/2006/relationships/image" Target="../media/image3.png"/><Relationship Id="rId15" Type="http://schemas.openxmlformats.org/officeDocument/2006/relationships/image" Target="../media/image12.jpeg"/><Relationship Id="rId23" Type="http://schemas.openxmlformats.org/officeDocument/2006/relationships/image" Target="../media/image20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1.jpeg"/><Relationship Id="rId22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7A7376BD-3266-4218-12DF-DD897D2E48B1}"/>
              </a:ext>
            </a:extLst>
          </p:cNvPr>
          <p:cNvSpPr/>
          <p:nvPr/>
        </p:nvSpPr>
        <p:spPr>
          <a:xfrm>
            <a:off x="52624" y="7845220"/>
            <a:ext cx="5836112" cy="70663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44F2AC63-600A-657E-FE17-1DF2A74E9682}"/>
              </a:ext>
            </a:extLst>
          </p:cNvPr>
          <p:cNvSpPr/>
          <p:nvPr/>
        </p:nvSpPr>
        <p:spPr>
          <a:xfrm>
            <a:off x="52624" y="7068233"/>
            <a:ext cx="5836112" cy="72945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78C9ADD4-79F1-1F2F-F3AB-75B800D41003}"/>
              </a:ext>
            </a:extLst>
          </p:cNvPr>
          <p:cNvSpPr/>
          <p:nvPr/>
        </p:nvSpPr>
        <p:spPr>
          <a:xfrm>
            <a:off x="52624" y="6529064"/>
            <a:ext cx="4884734" cy="49163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D1FB98E-C1C6-57E4-FC3C-B90D74120874}"/>
              </a:ext>
            </a:extLst>
          </p:cNvPr>
          <p:cNvSpPr txBox="1"/>
          <p:nvPr/>
        </p:nvSpPr>
        <p:spPr>
          <a:xfrm>
            <a:off x="37793" y="6510522"/>
            <a:ext cx="5951373" cy="20082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①適切な防除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農薬散布などの適切な害虫防除・</a:t>
            </a:r>
            <a:r>
              <a:rPr kumimoji="1"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栽培管理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をしてください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②不要な果実を野外に放置しない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収穫予定のない果実、摘果・収穫後の残渣、野外のウリ科雑草などは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畑や庭に放置せず、</a:t>
            </a:r>
            <a:endParaRPr lang="en-US" altLang="ja-JP" sz="12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地中深くに埋めるか、ビニール袋に密封して速やかに廃棄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してください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③島内消費にご協力ください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現在、鹿児島県では、これら作物の移動は規制されていませんが、可能な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限り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島内で消費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していただくよう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ご協力をお願いします。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FC413F-D561-0C20-4565-EB948738F3F9}"/>
              </a:ext>
            </a:extLst>
          </p:cNvPr>
          <p:cNvSpPr txBox="1"/>
          <p:nvPr/>
        </p:nvSpPr>
        <p:spPr>
          <a:xfrm>
            <a:off x="-104394" y="339385"/>
            <a:ext cx="7101840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ウリ類等の害虫セグロウリミバエが発見されました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カボチャ</a:t>
            </a:r>
            <a:r>
              <a:rPr lang="en-US" altLang="ja-JP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､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ニガウリ</a:t>
            </a:r>
            <a:r>
              <a:rPr lang="en-US" altLang="ja-JP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､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キュウリ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などの</a:t>
            </a:r>
            <a:r>
              <a:rPr lang="ja-JP" altLang="en-US" sz="2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適切な防除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不要な果実の除去・廃棄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をお願いします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87C1203-F751-902B-4218-8BEC2EF7D4E4}"/>
              </a:ext>
            </a:extLst>
          </p:cNvPr>
          <p:cNvSpPr txBox="1"/>
          <p:nvPr/>
        </p:nvSpPr>
        <p:spPr>
          <a:xfrm>
            <a:off x="0" y="6136"/>
            <a:ext cx="685800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与論島にお住いの皆さまへ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939F7BC-29B5-99AB-1C04-D0E29762292B}"/>
              </a:ext>
            </a:extLst>
          </p:cNvPr>
          <p:cNvSpPr txBox="1"/>
          <p:nvPr/>
        </p:nvSpPr>
        <p:spPr>
          <a:xfrm>
            <a:off x="0" y="8960420"/>
            <a:ext cx="6857998" cy="9455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門司植物防疫所名瀬支所：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0997-52-0459</a:t>
            </a:r>
          </a:p>
          <a:p>
            <a:pPr>
              <a:lnSpc>
                <a:spcPct val="12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鹿児島県大島支庁農政普及課特殊病害虫係：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0997-52-0299</a:t>
            </a:r>
          </a:p>
          <a:p>
            <a:pPr>
              <a:lnSpc>
                <a:spcPct val="12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与論役場産業課：</a:t>
            </a:r>
            <a:r>
              <a:rPr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0997-97-4924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61D890A-E36A-8C83-49BB-0BE7A315D21D}"/>
              </a:ext>
            </a:extLst>
          </p:cNvPr>
          <p:cNvSpPr txBox="1"/>
          <p:nvPr/>
        </p:nvSpPr>
        <p:spPr>
          <a:xfrm>
            <a:off x="5070953" y="3362741"/>
            <a:ext cx="2506463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セグロウリミバエ（体長８～９㎜）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30" name="Picture 6" descr="ドラゴンフルーツ フリー素材 イラスト に対する画像結果">
            <a:extLst>
              <a:ext uri="{FF2B5EF4-FFF2-40B4-BE49-F238E27FC236}">
                <a16:creationId xmlns:a16="http://schemas.microsoft.com/office/drawing/2014/main" id="{D827601D-D9A3-8C36-922C-B740383E2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896" y="5010724"/>
            <a:ext cx="770203" cy="82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無料イラスト かわいいフリー素材集: グァバのイラスト">
            <a:extLst>
              <a:ext uri="{FF2B5EF4-FFF2-40B4-BE49-F238E27FC236}">
                <a16:creationId xmlns:a16="http://schemas.microsoft.com/office/drawing/2014/main" id="{AB39C139-0B67-968B-4D7D-0486F2140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32" y="4956171"/>
            <a:ext cx="866006" cy="866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232659-D802-19E5-B1E5-B9B3A1B38D9C}"/>
              </a:ext>
            </a:extLst>
          </p:cNvPr>
          <p:cNvSpPr txBox="1"/>
          <p:nvPr/>
        </p:nvSpPr>
        <p:spPr>
          <a:xfrm>
            <a:off x="0" y="8591088"/>
            <a:ext cx="200269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お問い合わせ先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Picture 2" descr="島とうがらしのイラスト｜フリー素材 - GreenStock40">
            <a:extLst>
              <a:ext uri="{FF2B5EF4-FFF2-40B4-BE49-F238E27FC236}">
                <a16:creationId xmlns:a16="http://schemas.microsoft.com/office/drawing/2014/main" id="{63790FF6-55BA-E220-8AB0-7BCB6B8AC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7420">
            <a:off x="5195286" y="5072823"/>
            <a:ext cx="811207" cy="811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2FAF55-7A95-07B1-3E69-B068CFC4496D}"/>
              </a:ext>
            </a:extLst>
          </p:cNvPr>
          <p:cNvSpPr txBox="1"/>
          <p:nvPr/>
        </p:nvSpPr>
        <p:spPr>
          <a:xfrm>
            <a:off x="0" y="1794512"/>
            <a:ext cx="6969760" cy="16000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セグロウリミバエとは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ウリ類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等の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幼果・健全果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等に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被害を与える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害虫です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・今年の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月、５月に島内で発見されています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・沖縄本島では緊急防除がおこなわれています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・本虫が広がらないようにご協力をお願いします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BCC7F1F-2B60-FA3B-149A-AE53CD66AF8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rcRect l="11507" t="2107" r="5522" b="11869"/>
          <a:stretch/>
        </p:blipFill>
        <p:spPr>
          <a:xfrm>
            <a:off x="5168995" y="1794512"/>
            <a:ext cx="1669736" cy="159331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86F71EF-E1C5-250F-1240-4D8BA9819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710" y="6310397"/>
            <a:ext cx="1586108" cy="149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80337E26-98C5-50B8-A972-6C153E527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743" y="7871091"/>
            <a:ext cx="998697" cy="106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>
            <a:extLst>
              <a:ext uri="{FF2B5EF4-FFF2-40B4-BE49-F238E27FC236}">
                <a16:creationId xmlns:a16="http://schemas.microsoft.com/office/drawing/2014/main" id="{E50BF2FC-90FD-5E32-8211-955A5F868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73167"/>
            <a:ext cx="1074558" cy="90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82403819-1C1E-3AE0-01CE-203EDB130E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06715">
            <a:off x="1422794" y="3787731"/>
            <a:ext cx="851377" cy="86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C137293D-AEB8-4B55-7EE2-0346FA600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897" y="3727991"/>
            <a:ext cx="845939" cy="904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5DA2C4CE-7548-CBB8-0E3A-FDF979389A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02" t="31745" r="38825"/>
          <a:stretch/>
        </p:blipFill>
        <p:spPr bwMode="auto">
          <a:xfrm rot="581169">
            <a:off x="2325213" y="3706000"/>
            <a:ext cx="582707" cy="1008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0A378896-A5BD-36C5-A147-C65DD1BF7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487" y="5121117"/>
            <a:ext cx="726661" cy="723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>
            <a:extLst>
              <a:ext uri="{FF2B5EF4-FFF2-40B4-BE49-F238E27FC236}">
                <a16:creationId xmlns:a16="http://schemas.microsoft.com/office/drawing/2014/main" id="{FF8E5D85-93D7-A9DF-91B8-989200196C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7"/>
          <a:stretch/>
        </p:blipFill>
        <p:spPr bwMode="auto">
          <a:xfrm>
            <a:off x="3900528" y="5147885"/>
            <a:ext cx="640763" cy="650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ゴーヤ | 無料イラスト素材｜素材ラボ">
            <a:extLst>
              <a:ext uri="{FF2B5EF4-FFF2-40B4-BE49-F238E27FC236}">
                <a16:creationId xmlns:a16="http://schemas.microsoft.com/office/drawing/2014/main" id="{0075D142-9304-7B98-6B04-665E970A05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53"/>
          <a:stretch/>
        </p:blipFill>
        <p:spPr bwMode="auto">
          <a:xfrm rot="20339014">
            <a:off x="855624" y="3913868"/>
            <a:ext cx="888432" cy="62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9CC2D7FD-DE85-A7A9-85D9-628A51BF9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397" y="3879128"/>
            <a:ext cx="764205" cy="764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DB052FD4-90A9-068D-96BA-F382589DC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480" y="5084732"/>
            <a:ext cx="719232" cy="730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>
            <a:extLst>
              <a:ext uri="{FF2B5EF4-FFF2-40B4-BE49-F238E27FC236}">
                <a16:creationId xmlns:a16="http://schemas.microsoft.com/office/drawing/2014/main" id="{DF3A922B-F4A4-A3BF-ECB1-CE296BF33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0051">
            <a:off x="2031435" y="5032250"/>
            <a:ext cx="857405" cy="85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>
            <a:extLst>
              <a:ext uri="{FF2B5EF4-FFF2-40B4-BE49-F238E27FC236}">
                <a16:creationId xmlns:a16="http://schemas.microsoft.com/office/drawing/2014/main" id="{5C216173-F5CB-977A-B4CF-436E46D697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902" y="5100771"/>
            <a:ext cx="649334" cy="74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F6A24A4-9102-D8C4-7F50-07FD9D4AF67C}"/>
              </a:ext>
            </a:extLst>
          </p:cNvPr>
          <p:cNvSpPr txBox="1"/>
          <p:nvPr/>
        </p:nvSpPr>
        <p:spPr>
          <a:xfrm>
            <a:off x="-437" y="3444575"/>
            <a:ext cx="4852550" cy="368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被害を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受ける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農作物の例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</a:t>
            </a:r>
          </a:p>
        </p:txBody>
      </p:sp>
      <p:pic>
        <p:nvPicPr>
          <p:cNvPr id="27" name="Picture 2">
            <a:extLst>
              <a:ext uri="{FF2B5EF4-FFF2-40B4-BE49-F238E27FC236}">
                <a16:creationId xmlns:a16="http://schemas.microsoft.com/office/drawing/2014/main" id="{B43DE0A8-3F96-C065-803F-99AF5D203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0046" flipH="1">
            <a:off x="6123958" y="3881122"/>
            <a:ext cx="760892" cy="768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>
            <a:extLst>
              <a:ext uri="{FF2B5EF4-FFF2-40B4-BE49-F238E27FC236}">
                <a16:creationId xmlns:a16="http://schemas.microsoft.com/office/drawing/2014/main" id="{60F7FC90-CF68-3743-4897-C30BDD370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895" y="3842512"/>
            <a:ext cx="853406" cy="72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>
            <a:extLst>
              <a:ext uri="{FF2B5EF4-FFF2-40B4-BE49-F238E27FC236}">
                <a16:creationId xmlns:a16="http://schemas.microsoft.com/office/drawing/2014/main" id="{25C21647-94B9-5B4F-23AA-98A9854E1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26" y="3803786"/>
            <a:ext cx="899250" cy="89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988B8AB-DF6E-9DEB-6320-1E74DB9069DD}"/>
              </a:ext>
            </a:extLst>
          </p:cNvPr>
          <p:cNvSpPr txBox="1"/>
          <p:nvPr/>
        </p:nvSpPr>
        <p:spPr>
          <a:xfrm>
            <a:off x="39075" y="4637385"/>
            <a:ext cx="7016496" cy="368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カボチャ、ニガウリ、キュウリ、ヘチマ、スイカ、メロン、トウガンなどのウリ類全般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1F1E3AC-CB70-ADB2-8C9D-AB323B238AFD}"/>
              </a:ext>
            </a:extLst>
          </p:cNvPr>
          <p:cNvSpPr txBox="1"/>
          <p:nvPr/>
        </p:nvSpPr>
        <p:spPr>
          <a:xfrm>
            <a:off x="52624" y="5763017"/>
            <a:ext cx="7101840" cy="3664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ｸﾞｧﾊﾞ、ﾄﾞﾗｺﾞﾝﾌﾙｰﾂ、ﾊﾟﾊﾟｲﾔ、ﾊﾟｯｼｮﾝﾌﾙｰﾂ、ﾄﾏﾄ、ﾋﾟｰﾏﾝ、ﾄｳｶﾞﾗｼ、ｲﾝｹﾞﾝﾏﾒ</a:t>
            </a:r>
            <a:endParaRPr kumimoji="1" lang="ja-JP" altLang="en-US" sz="1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BB1F810-C637-0793-BA24-D920E10B1F1D}"/>
              </a:ext>
            </a:extLst>
          </p:cNvPr>
          <p:cNvSpPr txBox="1"/>
          <p:nvPr/>
        </p:nvSpPr>
        <p:spPr>
          <a:xfrm>
            <a:off x="0" y="6198651"/>
            <a:ext cx="4852550" cy="368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生産者・家庭菜園をお持ちの方へのお願い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DB28D0E-A8ED-6C96-B627-5766D81646DA}"/>
              </a:ext>
            </a:extLst>
          </p:cNvPr>
          <p:cNvSpPr txBox="1"/>
          <p:nvPr/>
        </p:nvSpPr>
        <p:spPr>
          <a:xfrm>
            <a:off x="5787102" y="9654913"/>
            <a:ext cx="1213332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2025.6.3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版）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33663636-ADB8-41FB-CE67-2E11983DBF9E}"/>
              </a:ext>
            </a:extLst>
          </p:cNvPr>
          <p:cNvSpPr/>
          <p:nvPr/>
        </p:nvSpPr>
        <p:spPr>
          <a:xfrm>
            <a:off x="-3151632" y="8413036"/>
            <a:ext cx="2864332" cy="612648"/>
          </a:xfrm>
          <a:prstGeom prst="wedgeRoundRectCallout">
            <a:avLst>
              <a:gd name="adj1" fmla="val 57380"/>
              <a:gd name="adj2" fmla="val 129415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配布する市町村名・連絡先を記載してください。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744277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546AA652-6FE4-469C-9EC7-584220622CBC}" vid="{AC2C4DD0-CE0C-4897-A5A4-4FD5F3BE5AB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fda09bd-c7b3-49ae-adc2-ec0af4a486bf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AC5024F1C25FE478530427B66EF53F7" ma:contentTypeVersion="11" ma:contentTypeDescription="新しいドキュメントを作成します。" ma:contentTypeScope="" ma:versionID="f0a5888d2626303b094c105191e9b5f9">
  <xsd:schema xmlns:xsd="http://www.w3.org/2001/XMLSchema" xmlns:xs="http://www.w3.org/2001/XMLSchema" xmlns:p="http://schemas.microsoft.com/office/2006/metadata/properties" xmlns:ns2="9fda09bd-c7b3-49ae-adc2-ec0af4a486bf" targetNamespace="http://schemas.microsoft.com/office/2006/metadata/properties" ma:root="true" ma:fieldsID="a4fe862d6ad02d77d2661da538c72228" ns2:_="">
    <xsd:import namespace="9fda09bd-c7b3-49ae-adc2-ec0af4a486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da09bd-c7b3-49ae-adc2-ec0af4a486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4188C9-DDFA-4499-9ACF-8B1CBA12780F}">
  <ds:schemaRefs>
    <ds:schemaRef ds:uri="http://purl.org/dc/dcmitype/"/>
    <ds:schemaRef ds:uri="9fda09bd-c7b3-49ae-adc2-ec0af4a486bf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563A7D1-26E7-487A-B8A9-944B909AC2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da09bd-c7b3-49ae-adc2-ec0af4a486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3BE0E2-6711-42B3-8C87-8984271C9C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2070</TotalTime>
  <Words>293</Words>
  <PresentationFormat>A4 210 x 297 mm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2025-06-03T07:36:44Z</cp:lastPrinted>
  <dcterms:created xsi:type="dcterms:W3CDTF">2025-02-25T04:31:26Z</dcterms:created>
  <dcterms:modified xsi:type="dcterms:W3CDTF">2025-06-03T09:38:36Z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0x0101005AC5024F1C25FE478530427B66EF53F7</vt:lpwstr>
  </property>
  <property fmtid="{D5CDD505-2E9C-101B-9397-08002B2CF9AE}" pid="3" name="MediaServiceImageTags">
    <vt:lpwstr/>
  </property>
</Properties>
</file>